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36" r:id="rId3"/>
    <p:sldId id="337" r:id="rId4"/>
    <p:sldId id="290" r:id="rId5"/>
    <p:sldId id="320" r:id="rId6"/>
    <p:sldId id="282" r:id="rId7"/>
    <p:sldId id="291" r:id="rId8"/>
    <p:sldId id="316" r:id="rId9"/>
    <p:sldId id="258" r:id="rId10"/>
    <p:sldId id="278" r:id="rId11"/>
    <p:sldId id="279" r:id="rId12"/>
    <p:sldId id="326" r:id="rId13"/>
    <p:sldId id="338" r:id="rId14"/>
    <p:sldId id="328" r:id="rId15"/>
    <p:sldId id="329" r:id="rId16"/>
    <p:sldId id="285" r:id="rId17"/>
    <p:sldId id="284" r:id="rId18"/>
    <p:sldId id="340" r:id="rId19"/>
    <p:sldId id="287" r:id="rId20"/>
    <p:sldId id="327" r:id="rId21"/>
    <p:sldId id="293" r:id="rId22"/>
    <p:sldId id="322" r:id="rId23"/>
    <p:sldId id="314" r:id="rId24"/>
    <p:sldId id="297" r:id="rId25"/>
    <p:sldId id="307" r:id="rId26"/>
    <p:sldId id="296" r:id="rId27"/>
    <p:sldId id="341" r:id="rId28"/>
    <p:sldId id="333" r:id="rId29"/>
    <p:sldId id="335" r:id="rId30"/>
    <p:sldId id="31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FCA"/>
    <a:srgbClr val="A5FC94"/>
    <a:srgbClr val="34ABF9"/>
    <a:srgbClr val="E9791A"/>
    <a:srgbClr val="2F94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09" autoAdjust="0"/>
    <p:restoredTop sz="60320" autoAdjust="0"/>
  </p:normalViewPr>
  <p:slideViewPr>
    <p:cSldViewPr snapToGrid="0" snapToObjects="1">
      <p:cViewPr varScale="1">
        <p:scale>
          <a:sx n="57" d="100"/>
          <a:sy n="57" d="100"/>
        </p:scale>
        <p:origin x="1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C2D8A-9931-104E-BB61-2528295F8A75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278B6-D94B-8245-BEE4-CF86DC71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4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4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9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summary,</a:t>
            </a:r>
            <a:endParaRPr lang="en-US" dirty="0"/>
          </a:p>
          <a:p>
            <a:r>
              <a:rPr lang="en-US" dirty="0"/>
              <a:t>So that domain knowledge will not be a signal for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made some progress</a:t>
            </a:r>
            <a:r>
              <a:rPr lang="en-US" baseline="0" dirty="0"/>
              <a:t> for transfer learning.</a:t>
            </a:r>
            <a:endParaRPr lang="en-US" dirty="0"/>
          </a:p>
          <a:p>
            <a:endParaRPr lang="en-US" baseline="0" dirty="0"/>
          </a:p>
          <a:p>
            <a:r>
              <a:rPr lang="en-US" dirty="0"/>
              <a:t>The two</a:t>
            </a:r>
            <a:r>
              <a:rPr lang="en-US" baseline="0" dirty="0"/>
              <a:t> questions are asking about two different domains. One is asking about films and the other is asking about census data.</a:t>
            </a:r>
          </a:p>
          <a:p>
            <a:r>
              <a:rPr lang="en-US" baseline="0" dirty="0"/>
              <a:t>We are surprised to see that even the two questions have different </a:t>
            </a:r>
            <a:r>
              <a:rPr lang="en-US" altLang="zh-CN" baseline="0" dirty="0"/>
              <a:t>pattern different semantics and difference name entities.</a:t>
            </a:r>
          </a:p>
          <a:p>
            <a:r>
              <a:rPr lang="en-US" baseline="0" dirty="0"/>
              <a:t>The final SQLs are very similar. </a:t>
            </a:r>
          </a:p>
          <a:p>
            <a:r>
              <a:rPr lang="en-US" baseline="0" dirty="0"/>
              <a:t>Such phenomenon inspired us to make a reasonable assumption that we are able to produce a NLI that supports multiple domains.</a:t>
            </a:r>
          </a:p>
          <a:p>
            <a:r>
              <a:rPr lang="en-US" baseline="0" dirty="0"/>
              <a:t>The assumption is based on two factors: </a:t>
            </a:r>
          </a:p>
          <a:p>
            <a:pPr marL="228600" indent="-228600">
              <a:buAutoNum type="arabicParenBoth"/>
            </a:pPr>
            <a:r>
              <a:rPr lang="en-US" baseline="0" dirty="0"/>
              <a:t>The output space is relatively small and shareable among multiple domains.</a:t>
            </a:r>
          </a:p>
          <a:p>
            <a:pPr marL="228600" indent="-228600">
              <a:buAutoNum type="arabicParenBoth"/>
            </a:pPr>
            <a:r>
              <a:rPr lang="en-US" baseline="0" dirty="0"/>
              <a:t>The input space is only natural language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6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/>
                <a:cs typeface="Arial"/>
              </a:rPr>
              <a:t>In our empirical design, </a:t>
            </a:r>
            <a:r>
              <a:rPr lang="en-US" dirty="0"/>
              <a:t>We Remove domain-specific knowledge</a:t>
            </a:r>
            <a:r>
              <a:rPr lang="en-US" baseline="0" dirty="0"/>
              <a:t> by sequential tagging.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Assuming table is known, we will replace all schema-specific information with pre-defined symbols.</a:t>
            </a:r>
          </a:p>
          <a:p>
            <a:r>
              <a:rPr lang="en-US" baseline="0" dirty="0"/>
              <a:t>Reduce the burden for deep models to learn the domain-specific knowledge.</a:t>
            </a:r>
          </a:p>
          <a:p>
            <a:endParaRPr lang="en-US" baseline="0" dirty="0"/>
          </a:p>
          <a:p>
            <a:r>
              <a:rPr lang="en-US" baseline="0" dirty="0"/>
              <a:t>In this way, we are no longer looking at the schema-specific information, we are only looking at symbols.</a:t>
            </a:r>
          </a:p>
          <a:p>
            <a:endParaRPr lang="en-US" baseline="0" dirty="0"/>
          </a:p>
          <a:p>
            <a:r>
              <a:rPr lang="en-US" baseline="0" dirty="0"/>
              <a:t>However, implementing such tagging strategy is non-trivial.</a:t>
            </a:r>
          </a:p>
          <a:p>
            <a:r>
              <a:rPr lang="en-US" baseline="0" dirty="0"/>
              <a:t>Exact match does not work. We have to rely on deep model.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1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domain-specific knowledge</a:t>
            </a:r>
            <a:r>
              <a:rPr lang="en-US" baseline="0" dirty="0"/>
              <a:t> by sequential tagging.</a:t>
            </a:r>
          </a:p>
          <a:p>
            <a:r>
              <a:rPr lang="en-US" baseline="0" dirty="0"/>
              <a:t>Assuming table is known, we will replace all schema-specific information with pre-defined symbols.</a:t>
            </a:r>
          </a:p>
          <a:p>
            <a:r>
              <a:rPr lang="en-US" baseline="0" dirty="0"/>
              <a:t>Reduce the burden for deep models to learn the domain-specific knowledge.</a:t>
            </a:r>
          </a:p>
          <a:p>
            <a:endParaRPr lang="en-US" baseline="0" dirty="0"/>
          </a:p>
          <a:p>
            <a:r>
              <a:rPr lang="en-US" baseline="0" dirty="0"/>
              <a:t>In this way, we are no longer looking at the schema-specific information, we are only looking at symbols.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However, implementing such tagging strategy is non-trivial.</a:t>
            </a:r>
          </a:p>
          <a:p>
            <a:r>
              <a:rPr lang="en-US" baseline="0" dirty="0"/>
              <a:t>Exact match does not work. We have to rely on deep model.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1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this contextual understanding</a:t>
            </a:r>
            <a:r>
              <a:rPr lang="en-US" baseline="0" dirty="0"/>
              <a:t> binary classifier using training data.</a:t>
            </a:r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other words, how do I know ``Release Date’’ is mentioned as ``to release on’’?</a:t>
            </a:r>
          </a:p>
          <a:p>
            <a:endParaRPr lang="en-US" baseline="0" dirty="0"/>
          </a:p>
          <a:p>
            <a:r>
              <a:rPr lang="en-US" baseline="0" dirty="0"/>
              <a:t>Bidirectional attentive workflow</a:t>
            </a:r>
          </a:p>
          <a:p>
            <a:r>
              <a:rPr lang="en-US" baseline="0" dirty="0"/>
              <a:t>I will input both the question and the name entity.</a:t>
            </a:r>
          </a:p>
          <a:p>
            <a:r>
              <a:rPr lang="en-US" baseline="0" dirty="0"/>
              <a:t>The benefits of this model structure is that we were trying to understand the Name Entity “column date” while attending on the whole question. </a:t>
            </a:r>
          </a:p>
          <a:p>
            <a:r>
              <a:rPr lang="en-US" baseline="0" dirty="0"/>
              <a:t>We call it contextual understanding since all the tokens are taken into consideration in a weighted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 this contextual understanding</a:t>
            </a:r>
            <a:r>
              <a:rPr lang="en-US" baseline="0" dirty="0"/>
              <a:t> binary classifier using training data.</a:t>
            </a:r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other words, how do I know ``Release Date’’ is mentioned as ``to release on’’?</a:t>
            </a:r>
          </a:p>
          <a:p>
            <a:endParaRPr lang="en-US" baseline="0" dirty="0"/>
          </a:p>
          <a:p>
            <a:r>
              <a:rPr lang="en-US" baseline="0" dirty="0"/>
              <a:t>Bidirectional attentive workflow</a:t>
            </a:r>
          </a:p>
          <a:p>
            <a:r>
              <a:rPr lang="en-US" baseline="0" dirty="0"/>
              <a:t>I will input both the question and the name entity.</a:t>
            </a:r>
          </a:p>
          <a:p>
            <a:r>
              <a:rPr lang="en-US" baseline="0" dirty="0"/>
              <a:t>The model will go through each token in the question while attending on the name entity.</a:t>
            </a:r>
          </a:p>
          <a:p>
            <a:r>
              <a:rPr lang="en-US" baseline="0" dirty="0"/>
              <a:t>Such structure enables contextual understanding since all the tokens are taken into consideration in a weighted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earlier,</a:t>
            </a:r>
            <a:r>
              <a:rPr lang="en-US" baseline="0" dirty="0"/>
              <a:t> the adversarial direction should be the most influential direction.</a:t>
            </a:r>
            <a:endParaRPr lang="en-US" dirty="0"/>
          </a:p>
          <a:p>
            <a:r>
              <a:rPr lang="en-US" dirty="0"/>
              <a:t>In this example,</a:t>
            </a:r>
            <a:r>
              <a:rPr lang="en-US" baseline="0" dirty="0"/>
              <a:t>  “to release on” should be the most influential towards the prediction.</a:t>
            </a:r>
          </a:p>
          <a:p>
            <a:r>
              <a:rPr lang="en-US" baseline="0" dirty="0"/>
              <a:t>A slight change on “to release on” should be a strong signal for different classification.</a:t>
            </a:r>
          </a:p>
          <a:p>
            <a:r>
              <a:rPr lang="en-US" baseline="0" dirty="0"/>
              <a:t>For example, if I change “movie” to “mission”, the prediction will probably the same.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a concept</a:t>
            </a:r>
            <a:r>
              <a:rPr lang="en-US" baseline="0" dirty="0"/>
              <a:t> </a:t>
            </a:r>
            <a:r>
              <a:rPr lang="en-US" dirty="0"/>
              <a:t>“influential</a:t>
            </a:r>
            <a:r>
              <a:rPr lang="en-US" baseline="0" dirty="0"/>
              <a:t> level” to detect which words are the most influential. </a:t>
            </a:r>
          </a:p>
          <a:p>
            <a:r>
              <a:rPr lang="en-US" baseline="0" dirty="0"/>
              <a:t>The difference is, unlike image domain, we are dealing with text, the text space is discrete and not smooth.</a:t>
            </a:r>
          </a:p>
          <a:p>
            <a:r>
              <a:rPr lang="en-US" baseline="0" dirty="0"/>
              <a:t>So we have to convert it to a smooth space.</a:t>
            </a:r>
          </a:p>
          <a:p>
            <a:r>
              <a:rPr lang="en-US" baseline="0" dirty="0"/>
              <a:t>Inspired by FGM, we use the l-2 norm of the gradient of the loss function to indicate the influential level.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2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the examples of Influential Level. Those are real questions from WikiSQL.</a:t>
            </a:r>
          </a:p>
          <a:p>
            <a:r>
              <a:rPr lang="en-US" baseline="0" dirty="0"/>
              <a:t>As we are can see, the influential level is able to pinpoint where the entity is referenced in the question.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6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strategy achieves good results by using a simple</a:t>
            </a:r>
            <a:r>
              <a:rPr lang="en-US" baseline="0" dirty="0"/>
              <a:t> bi-directional attentive workflow.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5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zero-shot learning means the model has never the seen the domain before, and we combine both training and testing sets as the evaluation set here.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in this work, we focus on domain compatibility instead of the variations of natural language expressions.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transfer accuracy is calculated over sketch-compatible records and non-compatible records/operations are discarded.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observed that our model shows robust transfer-ability with zero-shot learning, and even for different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1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5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9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7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0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most</a:t>
            </a:r>
            <a:r>
              <a:rPr lang="en-US" baseline="0" dirty="0"/>
              <a:t> of the times, adversary could not control the training process. Like I mentioned earlier, adding a backdoor is hard unless you work for Tesla.</a:t>
            </a:r>
          </a:p>
          <a:p>
            <a:r>
              <a:rPr lang="en-US" baseline="0" dirty="0"/>
              <a:t>Most of the security issues arises at test time. </a:t>
            </a:r>
          </a:p>
          <a:p>
            <a:endParaRPr lang="en-US" baseline="0" dirty="0"/>
          </a:p>
          <a:p>
            <a:r>
              <a:rPr lang="en-US" baseline="0" dirty="0"/>
              <a:t>Supposing we have a classifier f, the attacker can find a carefully chosen small perturbation epsilon, </a:t>
            </a:r>
          </a:p>
          <a:p>
            <a:r>
              <a:rPr lang="en-US" baseline="0" dirty="0"/>
              <a:t>The perturbation will trick the model to make a false prediction (like the watermark attack).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I will focus on watermark attack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6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are several watermark </a:t>
            </a:r>
            <a:r>
              <a:rPr lang="en-US" dirty="0"/>
              <a:t>adversarial attacks algorithms.</a:t>
            </a:r>
            <a:endParaRPr lang="en-US" baseline="0" dirty="0"/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heatmap</a:t>
            </a:r>
            <a:r>
              <a:rPr lang="en-US" baseline="0" dirty="0"/>
              <a:t> represents the watermark, which is also the adversarial direction.</a:t>
            </a:r>
            <a:endParaRPr lang="en-US" dirty="0"/>
          </a:p>
          <a:p>
            <a:r>
              <a:rPr lang="en-US" dirty="0"/>
              <a:t>As we can see, all the adversarial</a:t>
            </a:r>
            <a:r>
              <a:rPr lang="en-US" baseline="0" dirty="0"/>
              <a:t> attacks are trying to make perturbations towards the most influential directions. </a:t>
            </a:r>
          </a:p>
          <a:p>
            <a:endParaRPr lang="en-US" baseline="0" dirty="0"/>
          </a:p>
          <a:p>
            <a:r>
              <a:rPr lang="en-US" baseline="0" dirty="0"/>
              <a:t>Inspired by such idea, we propose to use adversarial mechanism to address the transfer-learning challenge.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78B6-D94B-8245-BEE4-CF86DC71C4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7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2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14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8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0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8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7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B29C7-A112-EF47-BB5F-A873C2A01D1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C3E02-4BE0-A14F-B537-E4F906DB9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1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5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594" y="707414"/>
            <a:ext cx="8689601" cy="26896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Arial"/>
                <a:cs typeface="Arial"/>
              </a:rPr>
              <a:t>A </a:t>
            </a:r>
            <a:r>
              <a:rPr lang="en-US" sz="2800" b="1" dirty="0">
                <a:latin typeface="Arial"/>
                <a:cs typeface="Arial"/>
              </a:rPr>
              <a:t>Natural Language Interface for Database</a:t>
            </a:r>
            <a:r>
              <a:rPr lang="en-US" sz="2800" dirty="0">
                <a:latin typeface="Arial"/>
                <a:cs typeface="Arial"/>
              </a:rPr>
              <a:t>: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Achieving Transfer-learnability Using 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Adversarial Method for Question Understanding</a:t>
            </a:r>
            <a:br>
              <a:rPr lang="en-US" sz="3600" dirty="0">
                <a:latin typeface="Arial"/>
                <a:cs typeface="Arial"/>
              </a:rPr>
            </a:b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3705270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Arial"/>
                <a:cs typeface="Arial"/>
              </a:rPr>
              <a:t>Wenlu Wang             </a:t>
            </a:r>
            <a:r>
              <a:rPr lang="en-US" sz="2000" dirty="0" err="1">
                <a:latin typeface="Arial"/>
                <a:cs typeface="Arial"/>
              </a:rPr>
              <a:t>Yingtao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Tian</a:t>
            </a:r>
            <a:r>
              <a:rPr lang="en-US" sz="2000" dirty="0">
                <a:latin typeface="Arial"/>
                <a:cs typeface="Arial"/>
              </a:rPr>
              <a:t>            </a:t>
            </a:r>
            <a:r>
              <a:rPr lang="en-US" sz="2000" dirty="0" err="1">
                <a:latin typeface="Arial"/>
                <a:cs typeface="Arial"/>
              </a:rPr>
              <a:t>Haixun</a:t>
            </a:r>
            <a:r>
              <a:rPr lang="en-US" sz="2000" dirty="0">
                <a:latin typeface="Arial"/>
                <a:cs typeface="Arial"/>
              </a:rPr>
              <a:t> Wang        Wei-Shinn Ku       </a:t>
            </a:r>
          </a:p>
          <a:p>
            <a:r>
              <a:rPr lang="en-US" dirty="0">
                <a:latin typeface="Arial"/>
                <a:cs typeface="Arial"/>
              </a:rPr>
              <a:t>  Auburn University     Stony Brook University     </a:t>
            </a:r>
            <a:r>
              <a:rPr lang="en-US" dirty="0" err="1">
                <a:latin typeface="Arial"/>
                <a:cs typeface="Arial"/>
              </a:rPr>
              <a:t>WeWork</a:t>
            </a:r>
            <a:r>
              <a:rPr lang="en-US" dirty="0">
                <a:latin typeface="Arial"/>
                <a:cs typeface="Arial"/>
              </a:rPr>
              <a:t> Research   Auburn University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48" y="5486939"/>
            <a:ext cx="1422258" cy="1122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r="7401"/>
          <a:stretch/>
        </p:blipFill>
        <p:spPr>
          <a:xfrm>
            <a:off x="1643872" y="5486935"/>
            <a:ext cx="1336371" cy="1097529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33" y="5469156"/>
            <a:ext cx="1344316" cy="1110286"/>
          </a:xfrm>
          <a:prstGeom prst="rect">
            <a:avLst/>
          </a:prstGeom>
        </p:spPr>
      </p:pic>
      <p:pic>
        <p:nvPicPr>
          <p:cNvPr id="9" name="Picture 8" descr="downlo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64" y="5484130"/>
            <a:ext cx="1412295" cy="11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223" y="214170"/>
            <a:ext cx="7807424" cy="672683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600" dirty="0">
                <a:latin typeface="Arial"/>
                <a:cs typeface="Arial"/>
              </a:rPr>
              <a:t>Adversarial Attack</a:t>
            </a:r>
          </a:p>
        </p:txBody>
      </p:sp>
      <p:pic>
        <p:nvPicPr>
          <p:cNvPr id="4" name="Picture 3" descr="stops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8" y="1017753"/>
            <a:ext cx="7768591" cy="233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2968" y="3468643"/>
            <a:ext cx="506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[Backdoor] Figure from </a:t>
            </a:r>
            <a:r>
              <a:rPr lang="en-US" dirty="0" err="1">
                <a:latin typeface="Arial"/>
                <a:cs typeface="Arial"/>
              </a:rPr>
              <a:t>BadNets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Gu</a:t>
            </a:r>
            <a:r>
              <a:rPr lang="en-US" dirty="0">
                <a:latin typeface="Arial"/>
                <a:cs typeface="Arial"/>
              </a:rPr>
              <a:t>, et al. ‘17) </a:t>
            </a:r>
          </a:p>
        </p:txBody>
      </p:sp>
      <p:pic>
        <p:nvPicPr>
          <p:cNvPr id="6" name="Picture 5" descr="ex_adv_mnis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5791"/>
          <a:stretch/>
        </p:blipFill>
        <p:spPr>
          <a:xfrm>
            <a:off x="741856" y="3897299"/>
            <a:ext cx="7726792" cy="1904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044" y="5831189"/>
            <a:ext cx="842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[Watermark] The adversarial images (2</a:t>
            </a:r>
            <a:r>
              <a:rPr lang="en-US" baseline="30000" dirty="0">
                <a:latin typeface="Arial"/>
                <a:cs typeface="Arial"/>
              </a:rPr>
              <a:t>nd</a:t>
            </a:r>
            <a:r>
              <a:rPr lang="en-US" dirty="0">
                <a:latin typeface="Arial"/>
                <a:cs typeface="Arial"/>
              </a:rPr>
              <a:t> row) are generated from the 1</a:t>
            </a:r>
            <a:r>
              <a:rPr lang="en-US" baseline="30000" dirty="0">
                <a:latin typeface="Arial"/>
                <a:cs typeface="Arial"/>
              </a:rPr>
              <a:t>st</a:t>
            </a:r>
            <a:r>
              <a:rPr lang="en-US" dirty="0">
                <a:latin typeface="Arial"/>
                <a:cs typeface="Arial"/>
              </a:rPr>
              <a:t> row. </a:t>
            </a:r>
          </a:p>
          <a:p>
            <a:r>
              <a:rPr lang="en-US" dirty="0">
                <a:latin typeface="Arial"/>
                <a:cs typeface="Arial"/>
              </a:rPr>
              <a:t>The label of each image is shown below with prediction probability in parenthesis.</a:t>
            </a:r>
          </a:p>
        </p:txBody>
      </p:sp>
    </p:spTree>
    <p:extLst>
      <p:ext uri="{BB962C8B-B14F-4D97-AF65-F5344CB8AC3E}">
        <p14:creationId xmlns:p14="http://schemas.microsoft.com/office/powerpoint/2010/main" val="417089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Adversarial at Test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7513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Given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A classifier 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A carefully chosen perturbation    </a:t>
            </a:r>
            <a:r>
              <a:rPr lang="en-US" sz="2400" dirty="0">
                <a:latin typeface="Arial"/>
                <a:cs typeface="Arial"/>
              </a:rPr>
              <a:t>[watermark]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An adversarial example for            is           where </a:t>
            </a:r>
          </a:p>
          <a:p>
            <a:pPr marL="0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863487"/>
              </p:ext>
            </p:extLst>
          </p:nvPr>
        </p:nvGraphicFramePr>
        <p:xfrm>
          <a:off x="2855499" y="2204835"/>
          <a:ext cx="15716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8" name="Equation" r:id="rId4" imgW="698500" imgH="241300" progId="Equation.3">
                  <p:embed/>
                </p:oleObj>
              </mc:Choice>
              <mc:Fallback>
                <p:oleObj name="Equation" r:id="rId4" imgW="69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5499" y="2204835"/>
                        <a:ext cx="15716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715203"/>
              </p:ext>
            </p:extLst>
          </p:nvPr>
        </p:nvGraphicFramePr>
        <p:xfrm>
          <a:off x="4826424" y="3900546"/>
          <a:ext cx="1078657" cy="50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Equation" r:id="rId6" imgW="457200" imgH="215900" progId="Equation.3">
                  <p:embed/>
                </p:oleObj>
              </mc:Choice>
              <mc:Fallback>
                <p:oleObj name="Equation" r:id="rId6" imgW="457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6424" y="3900546"/>
                        <a:ext cx="1078657" cy="509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86041"/>
              </p:ext>
            </p:extLst>
          </p:nvPr>
        </p:nvGraphicFramePr>
        <p:xfrm>
          <a:off x="2787217" y="5047005"/>
          <a:ext cx="3774814" cy="78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Equation" r:id="rId8" imgW="977900" imgH="203200" progId="Equation.3">
                  <p:embed/>
                </p:oleObj>
              </mc:Choice>
              <mc:Fallback>
                <p:oleObj name="Equation" r:id="rId8" imgW="977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7217" y="5047005"/>
                        <a:ext cx="3774814" cy="78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9581"/>
              </p:ext>
            </p:extLst>
          </p:nvPr>
        </p:nvGraphicFramePr>
        <p:xfrm>
          <a:off x="5897547" y="2668092"/>
          <a:ext cx="316541" cy="48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Equation" r:id="rId10" imgW="114300" imgH="139700" progId="Equation.3">
                  <p:embed/>
                </p:oleObj>
              </mc:Choice>
              <mc:Fallback>
                <p:oleObj name="Equation" r:id="rId10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97547" y="2668092"/>
                        <a:ext cx="316541" cy="481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157496"/>
              </p:ext>
            </p:extLst>
          </p:nvPr>
        </p:nvGraphicFramePr>
        <p:xfrm>
          <a:off x="6346323" y="4044366"/>
          <a:ext cx="847121" cy="37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12" imgW="317500" imgH="139700" progId="Equation.3">
                  <p:embed/>
                </p:oleObj>
              </mc:Choice>
              <mc:Fallback>
                <p:oleObj name="Equation" r:id="rId12" imgW="3175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6323" y="4044366"/>
                        <a:ext cx="847121" cy="37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49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7331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Watermark Adversarial Mechanism</a:t>
            </a:r>
            <a:endParaRPr lang="en-US" sz="3200" dirty="0"/>
          </a:p>
        </p:txBody>
      </p:sp>
      <p:pic>
        <p:nvPicPr>
          <p:cNvPr id="4" name="Picture 3" descr="Screenshot 2019-11-25 11.36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0" y="3302182"/>
            <a:ext cx="7924800" cy="3365500"/>
          </a:xfrm>
          <a:prstGeom prst="rect">
            <a:avLst/>
          </a:prstGeom>
        </p:spPr>
      </p:pic>
      <p:pic>
        <p:nvPicPr>
          <p:cNvPr id="7" name="Picture 6" descr="ex_adv_mnis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5791"/>
          <a:stretch/>
        </p:blipFill>
        <p:spPr>
          <a:xfrm>
            <a:off x="705850" y="967478"/>
            <a:ext cx="7726792" cy="1904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3870" y="2932850"/>
            <a:ext cx="567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Adversarial direction is very </a:t>
            </a:r>
            <a:r>
              <a:rPr lang="en-US" dirty="0">
                <a:solidFill>
                  <a:srgbClr val="FF0000"/>
                </a:solidFill>
              </a:rPr>
              <a:t>influential</a:t>
            </a:r>
            <a:r>
              <a:rPr lang="en-US" dirty="0"/>
              <a:t> towards prediction.</a:t>
            </a:r>
          </a:p>
        </p:txBody>
      </p:sp>
    </p:spTree>
    <p:extLst>
      <p:ext uri="{BB962C8B-B14F-4D97-AF65-F5344CB8AC3E}">
        <p14:creationId xmlns:p14="http://schemas.microsoft.com/office/powerpoint/2010/main" val="46617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452438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97225"/>
            <a:ext cx="8229600" cy="32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234727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Challenge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i="1" dirty="0"/>
              <a:t>Deep model does not support direct domain transfer</a:t>
            </a:r>
          </a:p>
          <a:p>
            <a:pPr marL="0" indent="0">
              <a:buNone/>
            </a:pPr>
            <a:r>
              <a:rPr lang="en-US" dirty="0"/>
              <a:t>A model trained to answer</a:t>
            </a:r>
          </a:p>
          <a:p>
            <a:pPr lvl="1"/>
            <a:r>
              <a:rPr lang="en-US" dirty="0"/>
              <a:t> What is the height of LeBron James?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SELECT height WHERE player = LeBron James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Can not </a:t>
            </a:r>
            <a:r>
              <a:rPr lang="en-US" dirty="0"/>
              <a:t>answer</a:t>
            </a:r>
          </a:p>
          <a:p>
            <a:pPr lvl="1"/>
            <a:r>
              <a:rPr lang="en-US" dirty="0"/>
              <a:t>	What is the population of NYC 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 SELECT population WHERE city = NYC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3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New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model trained to answer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What is the </a:t>
            </a:r>
            <a:r>
              <a:rPr lang="en-US" strike="sngStrike" dirty="0"/>
              <a:t>height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f0 of </a:t>
            </a:r>
            <a:r>
              <a:rPr lang="en-US" strike="sngStrike" dirty="0"/>
              <a:t>LeBron James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v1?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SELECT f0 WHERE f1 = v1</a:t>
            </a:r>
          </a:p>
          <a:p>
            <a:pPr lvl="1"/>
            <a:r>
              <a:rPr lang="en-US" dirty="0"/>
              <a:t> SELECT height WHERE player = LeBron James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answer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solidFill>
                  <a:srgbClr val="0000FF"/>
                </a:solidFill>
              </a:rPr>
              <a:t>What is the </a:t>
            </a:r>
            <a:r>
              <a:rPr lang="en-US" strike="sngStrike" dirty="0"/>
              <a:t>population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f0 of </a:t>
            </a:r>
            <a:r>
              <a:rPr lang="en-US" strike="sngStrike" dirty="0"/>
              <a:t>NYC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v1?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SELECT f0 WHERE f1 = v1</a:t>
            </a:r>
          </a:p>
          <a:p>
            <a:pPr lvl="1"/>
            <a:r>
              <a:rPr lang="en-US" dirty="0"/>
              <a:t>  SELECT population WHERE city = NYC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5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Main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Intuitive strategy </a:t>
            </a:r>
          </a:p>
          <a:p>
            <a:pPr marL="457200" lvl="1" indent="0">
              <a:buNone/>
            </a:pPr>
            <a:r>
              <a:rPr lang="en-US" sz="2400" dirty="0">
                <a:latin typeface="Arial"/>
                <a:cs typeface="Arial"/>
              </a:rPr>
              <a:t>Explicate the idea of maximizing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domain-specific</a:t>
            </a:r>
            <a:r>
              <a:rPr lang="en-US" sz="2400" dirty="0">
                <a:latin typeface="Arial"/>
                <a:cs typeface="Arial"/>
              </a:rPr>
              <a:t> loss. 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Empirical Method</a:t>
            </a:r>
          </a:p>
          <a:p>
            <a:pPr marL="457200" lvl="1" indent="0">
              <a:buNone/>
            </a:pPr>
            <a:r>
              <a:rPr lang="en-US" sz="2400" dirty="0">
                <a:latin typeface="Arial"/>
                <a:cs typeface="Arial"/>
              </a:rPr>
              <a:t>Remove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domain-specific</a:t>
            </a:r>
            <a:r>
              <a:rPr lang="en-US" sz="2400" dirty="0">
                <a:latin typeface="Arial"/>
                <a:cs typeface="Arial"/>
              </a:rPr>
              <a:t> knowledge by replacing domain-specific knowledge with pre-defined symbols so that different domains would share the same symbols and same SQLs.</a:t>
            </a:r>
          </a:p>
          <a:p>
            <a:pPr marL="457200" lvl="1" indent="0">
              <a:buNone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51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Observation</a:t>
            </a:r>
          </a:p>
        </p:txBody>
      </p:sp>
      <p:pic>
        <p:nvPicPr>
          <p:cNvPr id="5" name="Picture 4" descr="Screenshot 2019-09-02 13.51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" y="2038862"/>
            <a:ext cx="8931168" cy="27985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1654" y="5465186"/>
            <a:ext cx="283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Domain-Specific Knowledge</a:t>
            </a:r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 flipH="1" flipV="1">
            <a:off x="3161723" y="4837384"/>
            <a:ext cx="1918653" cy="627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0"/>
          </p:cNvCxnSpPr>
          <p:nvPr/>
        </p:nvCxnSpPr>
        <p:spPr>
          <a:xfrm flipV="1">
            <a:off x="5080376" y="4958160"/>
            <a:ext cx="2053768" cy="5070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8798" y="4934899"/>
            <a:ext cx="137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Film 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058" y="5087299"/>
            <a:ext cx="17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Census Domain</a:t>
            </a:r>
          </a:p>
        </p:txBody>
      </p:sp>
    </p:spTree>
    <p:extLst>
      <p:ext uri="{BB962C8B-B14F-4D97-AF65-F5344CB8AC3E}">
        <p14:creationId xmlns:p14="http://schemas.microsoft.com/office/powerpoint/2010/main" val="425641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452438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97225"/>
            <a:ext cx="8229600" cy="32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Experiments</a:t>
            </a:r>
          </a:p>
        </p:txBody>
      </p:sp>
    </p:spTree>
    <p:extLst>
      <p:ext uri="{BB962C8B-B14F-4D97-AF65-F5344CB8AC3E}">
        <p14:creationId xmlns:p14="http://schemas.microsoft.com/office/powerpoint/2010/main" val="384619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7659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894" y="2076548"/>
            <a:ext cx="828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Question      </a:t>
            </a:r>
            <a:r>
              <a:rPr lang="en-US" dirty="0">
                <a:latin typeface="Arial"/>
                <a:cs typeface="Arial"/>
              </a:rPr>
              <a:t>Which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&lt;f0&gt;   </a:t>
            </a:r>
            <a:r>
              <a:rPr lang="en-US" dirty="0">
                <a:latin typeface="Arial"/>
                <a:cs typeface="Arial"/>
              </a:rPr>
              <a:t>were scheduled        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&lt;f1&gt;                 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&lt;v1&gt;           </a:t>
            </a:r>
            <a:r>
              <a:rPr lang="en-US" dirty="0">
                <a:latin typeface="Arial"/>
                <a:cs typeface="Arial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324718"/>
            <a:ext cx="781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Query</a:t>
            </a:r>
            <a:r>
              <a:rPr lang="en-US" dirty="0">
                <a:latin typeface="Arial"/>
                <a:cs typeface="Arial"/>
              </a:rPr>
              <a:t>                    SELECT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&lt;f0&gt; </a:t>
            </a:r>
            <a:r>
              <a:rPr lang="en-US" dirty="0">
                <a:latin typeface="Arial"/>
                <a:cs typeface="Arial"/>
              </a:rPr>
              <a:t>WHERE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&lt;f1&gt; </a:t>
            </a:r>
            <a:r>
              <a:rPr lang="en-US" dirty="0">
                <a:latin typeface="Arial"/>
                <a:cs typeface="Arial"/>
              </a:rPr>
              <a:t>EQUAL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&lt;v1&gt;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6447" y="2684843"/>
            <a:ext cx="1392823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&lt;f0&gt; movie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0332" y="2638703"/>
            <a:ext cx="19653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&lt;f1&gt; release date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170" y="2634956"/>
            <a:ext cx="251863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&lt;v1&gt; January 4, 2019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>
            <a:endCxn id="6" idx="0"/>
          </p:cNvCxnSpPr>
          <p:nvPr/>
        </p:nvCxnSpPr>
        <p:spPr>
          <a:xfrm>
            <a:off x="2823203" y="2392245"/>
            <a:ext cx="139656" cy="2925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2962859" y="3054175"/>
            <a:ext cx="696411" cy="3372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5072985" y="2392245"/>
            <a:ext cx="641493" cy="2464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>
            <a:off x="5072985" y="3008035"/>
            <a:ext cx="0" cy="4167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>
            <a:off x="7414160" y="2395994"/>
            <a:ext cx="13325" cy="238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 flipH="1">
            <a:off x="6533219" y="3004288"/>
            <a:ext cx="894266" cy="3871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363" y="2699102"/>
            <a:ext cx="156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"/>
                <a:cs typeface="Arial"/>
              </a:rPr>
              <a:t>Data elements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362" y="1709758"/>
            <a:ext cx="85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Question    </a:t>
            </a:r>
            <a:r>
              <a:rPr lang="en-US" dirty="0">
                <a:latin typeface="Arial"/>
                <a:cs typeface="Arial"/>
              </a:rPr>
              <a:t>  Which </a:t>
            </a:r>
            <a:r>
              <a:rPr lang="en-US" dirty="0">
                <a:solidFill>
                  <a:srgbClr val="E9791A"/>
                </a:solidFill>
                <a:latin typeface="Arial"/>
                <a:cs typeface="Arial"/>
              </a:rPr>
              <a:t>movie</a:t>
            </a:r>
            <a:r>
              <a:rPr lang="en-US" dirty="0">
                <a:latin typeface="Arial"/>
                <a:cs typeface="Arial"/>
              </a:rPr>
              <a:t>  were scheduled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released on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  January 4, 2019</a:t>
            </a:r>
            <a:r>
              <a:rPr lang="en-US" dirty="0">
                <a:latin typeface="Arial"/>
                <a:cs typeface="Arial"/>
              </a:rPr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441062" y="3037657"/>
            <a:ext cx="546832" cy="1660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055637" y="2079091"/>
            <a:ext cx="112533" cy="261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97496" y="4721832"/>
            <a:ext cx="357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Contextual semantic match ???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840" y="3741733"/>
            <a:ext cx="850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Query</a:t>
            </a:r>
            <a:r>
              <a:rPr lang="en-US" dirty="0">
                <a:latin typeface="Arial"/>
                <a:cs typeface="Arial"/>
              </a:rPr>
              <a:t>                    SELECT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movie </a:t>
            </a:r>
            <a:r>
              <a:rPr lang="en-US" dirty="0">
                <a:latin typeface="Arial"/>
                <a:cs typeface="Arial"/>
              </a:rPr>
              <a:t>WHERE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release date </a:t>
            </a:r>
            <a:r>
              <a:rPr lang="en-US" dirty="0">
                <a:latin typeface="Arial"/>
                <a:cs typeface="Arial"/>
              </a:rPr>
              <a:t>EQUAL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January 4, 2019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44221"/>
              </p:ext>
            </p:extLst>
          </p:nvPr>
        </p:nvGraphicFramePr>
        <p:xfrm>
          <a:off x="1042332" y="5345164"/>
          <a:ext cx="742386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</a:t>
                      </a:r>
                      <a:r>
                        <a:rPr lang="en-US" baseline="0" dirty="0"/>
                        <a:t>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Escape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</a:t>
                      </a:r>
                      <a:r>
                        <a:rPr lang="en-US" dirty="0" err="1"/>
                        <a:t>Robitel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January 4,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50244" y="1038255"/>
            <a:ext cx="749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Arial"/>
                <a:cs typeface="Arial"/>
              </a:rPr>
              <a:t>We remove </a:t>
            </a:r>
            <a:r>
              <a:rPr lang="en-US" sz="2000" b="1" u="sng" dirty="0">
                <a:latin typeface="Arial"/>
                <a:cs typeface="Arial"/>
              </a:rPr>
              <a:t>domain-specific </a:t>
            </a:r>
            <a:r>
              <a:rPr lang="en-US" sz="2000" u="sng" dirty="0">
                <a:latin typeface="Arial"/>
                <a:cs typeface="Arial"/>
              </a:rPr>
              <a:t>knowledge by</a:t>
            </a:r>
            <a:r>
              <a:rPr lang="en-US" sz="2000" b="1" u="sng" dirty="0">
                <a:latin typeface="Arial"/>
                <a:cs typeface="Arial"/>
              </a:rPr>
              <a:t> sequential tagging. 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03559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452438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97225"/>
            <a:ext cx="8229600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Experiments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76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Sequential Tagging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894" y="1695548"/>
            <a:ext cx="828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Question      </a:t>
            </a:r>
            <a:r>
              <a:rPr lang="en-US" dirty="0">
                <a:latin typeface="Arial"/>
                <a:cs typeface="Arial"/>
              </a:rPr>
              <a:t>Which  &lt;f0&gt;   were scheduled        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&lt;f1&gt;                 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&lt;v1&gt;           </a:t>
            </a:r>
            <a:r>
              <a:rPr lang="en-US" dirty="0">
                <a:latin typeface="Arial"/>
                <a:cs typeface="Arial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6447" y="2303843"/>
            <a:ext cx="139282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&lt;f0&gt; movie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0332" y="2257703"/>
            <a:ext cx="19653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&lt;f1&gt; release date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170" y="2253956"/>
            <a:ext cx="25186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&lt;v1&gt; January 4, 2019</a:t>
            </a:r>
          </a:p>
        </p:txBody>
      </p:sp>
      <p:cxnSp>
        <p:nvCxnSpPr>
          <p:cNvPr id="9" name="Straight Arrow Connector 8"/>
          <p:cNvCxnSpPr>
            <a:endCxn id="6" idx="0"/>
          </p:cNvCxnSpPr>
          <p:nvPr/>
        </p:nvCxnSpPr>
        <p:spPr>
          <a:xfrm>
            <a:off x="2823203" y="2011245"/>
            <a:ext cx="139656" cy="2925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5072985" y="2011245"/>
            <a:ext cx="641493" cy="2464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>
            <a:off x="7414160" y="2014994"/>
            <a:ext cx="13325" cy="238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363" y="2318102"/>
            <a:ext cx="156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"/>
                <a:cs typeface="Arial"/>
              </a:rPr>
              <a:t>Data elements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362" y="1328758"/>
            <a:ext cx="85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/>
                <a:cs typeface="Arial"/>
              </a:rPr>
              <a:t>Question    </a:t>
            </a:r>
            <a:r>
              <a:rPr lang="en-US" dirty="0">
                <a:latin typeface="Arial"/>
                <a:cs typeface="Arial"/>
              </a:rPr>
              <a:t>  Which movie  were scheduled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released on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January 4, 2019</a:t>
            </a:r>
            <a:r>
              <a:rPr lang="en-US" dirty="0">
                <a:latin typeface="Arial"/>
                <a:cs typeface="Arial"/>
              </a:rPr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441062" y="2656657"/>
            <a:ext cx="546832" cy="1660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055637" y="1698091"/>
            <a:ext cx="112533" cy="2619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97496" y="4340832"/>
            <a:ext cx="357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Arial"/>
                <a:cs typeface="Arial"/>
              </a:rPr>
              <a:t>Semantic match ???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9405"/>
              </p:ext>
            </p:extLst>
          </p:nvPr>
        </p:nvGraphicFramePr>
        <p:xfrm>
          <a:off x="1042332" y="5206441"/>
          <a:ext cx="74238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</a:t>
                      </a:r>
                      <a:r>
                        <a:rPr lang="en-US" baseline="0" dirty="0"/>
                        <a:t>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Escape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</a:t>
                      </a:r>
                      <a:r>
                        <a:rPr lang="en-US" dirty="0" err="1"/>
                        <a:t>Robitel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January 4,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38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46" y="846138"/>
            <a:ext cx="3988375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Contextual </a:t>
            </a:r>
            <a:br>
              <a:rPr lang="en-US" sz="3200" dirty="0">
                <a:latin typeface="Arial"/>
                <a:cs typeface="Arial"/>
              </a:rPr>
            </a:br>
            <a:r>
              <a:rPr lang="en-US" sz="3200" dirty="0">
                <a:latin typeface="Arial"/>
                <a:cs typeface="Arial"/>
              </a:rPr>
              <a:t>Understanding</a:t>
            </a:r>
          </a:p>
        </p:txBody>
      </p:sp>
      <p:pic>
        <p:nvPicPr>
          <p:cNvPr id="5" name="Picture 4" descr="Figure-02-word-embedder-cnn (1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257" y="596156"/>
            <a:ext cx="3684501" cy="2259434"/>
          </a:xfrm>
          <a:prstGeom prst="rect">
            <a:avLst/>
          </a:prstGeom>
        </p:spPr>
      </p:pic>
      <p:pic>
        <p:nvPicPr>
          <p:cNvPr id="9" name="Picture 8" descr="column-classifier-pos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" y="2976526"/>
            <a:ext cx="8309792" cy="36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6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5"/>
          <p:cNvSpPr/>
          <p:nvPr/>
        </p:nvSpPr>
        <p:spPr>
          <a:xfrm flipH="1">
            <a:off x="7376829" y="54130"/>
            <a:ext cx="1602517" cy="1174936"/>
          </a:xfrm>
          <a:prstGeom prst="wedgeEllipseCallout">
            <a:avLst>
              <a:gd name="adj1" fmla="val -21999"/>
              <a:gd name="adj2" fmla="val 6567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754" y="285865"/>
            <a:ext cx="1764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/>
                <a:cs typeface="Arial"/>
              </a:rPr>
              <a:t>      Okay, I know a</a:t>
            </a:r>
          </a:p>
          <a:p>
            <a:r>
              <a:rPr lang="en-US" sz="1100" i="1" dirty="0">
                <a:latin typeface="Arial"/>
                <a:cs typeface="Arial"/>
              </a:rPr>
              <a:t>domain-specific keyword </a:t>
            </a:r>
          </a:p>
          <a:p>
            <a:r>
              <a:rPr lang="en-US" sz="1100" i="1" dirty="0">
                <a:latin typeface="Arial"/>
                <a:cs typeface="Arial"/>
              </a:rPr>
              <a:t>is mentioned.  How do I </a:t>
            </a:r>
          </a:p>
          <a:p>
            <a:r>
              <a:rPr lang="en-US" sz="1100" i="1" dirty="0">
                <a:latin typeface="Arial"/>
                <a:cs typeface="Arial"/>
              </a:rPr>
              <a:t>     know where to tag?</a:t>
            </a:r>
          </a:p>
        </p:txBody>
      </p:sp>
      <p:pic>
        <p:nvPicPr>
          <p:cNvPr id="9" name="Picture 8" descr="column-classifier-pos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" y="1574090"/>
            <a:ext cx="8309792" cy="3666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4596" y="5764550"/>
            <a:ext cx="6930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Intuitive: the phrase that mentions  “Release Date” should be the most influential to the prediction.</a:t>
            </a:r>
          </a:p>
        </p:txBody>
      </p:sp>
    </p:spTree>
    <p:extLst>
      <p:ext uri="{BB962C8B-B14F-4D97-AF65-F5344CB8AC3E}">
        <p14:creationId xmlns:p14="http://schemas.microsoft.com/office/powerpoint/2010/main" val="2353285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Callout 5"/>
          <p:cNvSpPr/>
          <p:nvPr/>
        </p:nvSpPr>
        <p:spPr>
          <a:xfrm flipH="1">
            <a:off x="7376829" y="329290"/>
            <a:ext cx="1602517" cy="1174936"/>
          </a:xfrm>
          <a:prstGeom prst="wedgeEllipseCallout">
            <a:avLst>
              <a:gd name="adj1" fmla="val -21999"/>
              <a:gd name="adj2" fmla="val 6567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754" y="561025"/>
            <a:ext cx="1764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/>
                <a:cs typeface="Arial"/>
              </a:rPr>
              <a:t>      Okay, I know a</a:t>
            </a:r>
          </a:p>
          <a:p>
            <a:r>
              <a:rPr lang="en-US" sz="1100" i="1" dirty="0">
                <a:latin typeface="Arial"/>
                <a:cs typeface="Arial"/>
              </a:rPr>
              <a:t>domain-specific keyword </a:t>
            </a:r>
          </a:p>
          <a:p>
            <a:r>
              <a:rPr lang="en-US" sz="1100" i="1" dirty="0">
                <a:latin typeface="Arial"/>
                <a:cs typeface="Arial"/>
              </a:rPr>
              <a:t>is mentioned.  How do I </a:t>
            </a:r>
          </a:p>
          <a:p>
            <a:r>
              <a:rPr lang="en-US" sz="1100" i="1" dirty="0">
                <a:latin typeface="Arial"/>
                <a:cs typeface="Arial"/>
              </a:rPr>
              <a:t>     know where to tag?</a:t>
            </a:r>
          </a:p>
        </p:txBody>
      </p:sp>
      <p:pic>
        <p:nvPicPr>
          <p:cNvPr id="9" name="Picture 8" descr="column-classifier-pos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" y="1849250"/>
            <a:ext cx="8309792" cy="36660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322" y="3480963"/>
            <a:ext cx="1169555" cy="2375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7084" y="3496318"/>
            <a:ext cx="974924" cy="2375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12881" y="3718509"/>
            <a:ext cx="0" cy="458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67916" y="3718509"/>
            <a:ext cx="0" cy="458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45668" y="3718509"/>
            <a:ext cx="0" cy="458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95552" y="4176945"/>
            <a:ext cx="536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What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2443" y="4176945"/>
            <a:ext cx="750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mission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54877" y="4139174"/>
            <a:ext cx="750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</a:schemeClr>
                </a:solidFill>
              </a:rPr>
              <a:t>February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2862" y="5764550"/>
            <a:ext cx="6930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Intuitive: the phrase that mentions  “Release Date” should be the most influential to the prediction.</a:t>
            </a:r>
          </a:p>
        </p:txBody>
      </p:sp>
    </p:spTree>
    <p:extLst>
      <p:ext uri="{BB962C8B-B14F-4D97-AF65-F5344CB8AC3E}">
        <p14:creationId xmlns:p14="http://schemas.microsoft.com/office/powerpoint/2010/main" val="97265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7331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Adversarial Mechanism</a:t>
            </a:r>
            <a:endParaRPr lang="en-US" sz="3200" dirty="0"/>
          </a:p>
        </p:txBody>
      </p:sp>
      <p:pic>
        <p:nvPicPr>
          <p:cNvPr id="4" name="Picture 3" descr="Screenshot 2019-11-25 11.36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03" y="2060098"/>
            <a:ext cx="6732239" cy="2859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991" y="969723"/>
            <a:ext cx="7585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Adversarial direction is most influential towards prediction.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Instead of doing actual adversarial attack,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we borrow the idea of searching for the most influential direction.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254" y="3779962"/>
            <a:ext cx="106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Adversarial Direction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148" y="4919142"/>
            <a:ext cx="87768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FGVM attack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0000FF"/>
                </a:solidFill>
              </a:rPr>
              <a:t>find the most influential direction using Fast Gradient Method (</a:t>
            </a:r>
            <a:r>
              <a:rPr lang="en-US" dirty="0" err="1">
                <a:solidFill>
                  <a:srgbClr val="0000FF"/>
                </a:solidFill>
              </a:rPr>
              <a:t>dL</a:t>
            </a:r>
            <a:r>
              <a:rPr lang="en-US" dirty="0">
                <a:solidFill>
                  <a:srgbClr val="0000FF"/>
                </a:solidFill>
              </a:rPr>
              <a:t>/dx) </a:t>
            </a:r>
          </a:p>
          <a:p>
            <a:pPr marL="342900" indent="-342900">
              <a:buAutoNum type="arabicParenBoth"/>
            </a:pPr>
            <a:r>
              <a:rPr lang="en-US" dirty="0"/>
              <a:t>Perturb along the direction until an adversarial sample is generated (e.g., Prediction 8 is changed to 4).</a:t>
            </a:r>
          </a:p>
          <a:p>
            <a:r>
              <a:rPr lang="en-US" i="1" dirty="0">
                <a:solidFill>
                  <a:srgbClr val="0000FF"/>
                </a:solidFill>
              </a:rPr>
              <a:t>*We only use step (1) for searching “to release on”.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1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Influential Level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102929"/>
              </p:ext>
            </p:extLst>
          </p:nvPr>
        </p:nvGraphicFramePr>
        <p:xfrm>
          <a:off x="3783419" y="2121403"/>
          <a:ext cx="1833502" cy="92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Equation" r:id="rId4" imgW="901700" imgH="457200" progId="Equation.3">
                  <p:embed/>
                </p:oleObj>
              </mc:Choice>
              <mc:Fallback>
                <p:oleObj name="Equation" r:id="rId4" imgW="901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3419" y="2121403"/>
                        <a:ext cx="1833502" cy="929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3114" y="1417638"/>
            <a:ext cx="717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For each token    , we calculate its influential level, which is defined as follows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319919"/>
              </p:ext>
            </p:extLst>
          </p:nvPr>
        </p:nvGraphicFramePr>
        <p:xfrm>
          <a:off x="2821751" y="1387759"/>
          <a:ext cx="244695" cy="387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Equation" r:id="rId6" imgW="152400" imgH="241300" progId="Equation.3">
                  <p:embed/>
                </p:oleObj>
              </mc:Choice>
              <mc:Fallback>
                <p:oleObj name="Equation" r:id="rId6" imgW="15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21751" y="1387759"/>
                        <a:ext cx="244695" cy="387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47432"/>
              </p:ext>
            </p:extLst>
          </p:nvPr>
        </p:nvGraphicFramePr>
        <p:xfrm>
          <a:off x="3863407" y="3645857"/>
          <a:ext cx="17033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Equation" r:id="rId8" imgW="838200" imgH="495300" progId="Equation.3">
                  <p:embed/>
                </p:oleObj>
              </mc:Choice>
              <mc:Fallback>
                <p:oleObj name="Equation" r:id="rId8" imgW="838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3407" y="3645857"/>
                        <a:ext cx="1703387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56579" y="3066764"/>
            <a:ext cx="362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Taking    -norm as an example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41415"/>
              </p:ext>
            </p:extLst>
          </p:nvPr>
        </p:nvGraphicFramePr>
        <p:xfrm>
          <a:off x="2087490" y="3086819"/>
          <a:ext cx="248884" cy="36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" name="Equation" r:id="rId10" imgW="165100" imgH="241300" progId="Equation.3">
                  <p:embed/>
                </p:oleObj>
              </mc:Choice>
              <mc:Fallback>
                <p:oleObj name="Equation" r:id="rId10" imgW="16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87490" y="3086819"/>
                        <a:ext cx="248884" cy="363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35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570"/>
            <a:ext cx="8229600" cy="85415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Real Case Studies</a:t>
            </a:r>
            <a:endParaRPr lang="en-US" sz="3200" dirty="0"/>
          </a:p>
        </p:txBody>
      </p:sp>
      <p:pic>
        <p:nvPicPr>
          <p:cNvPr id="4" name="Picture 3" descr="gradient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2" y="1058241"/>
            <a:ext cx="6985898" cy="2167698"/>
          </a:xfrm>
          <a:prstGeom prst="rect">
            <a:avLst/>
          </a:prstGeom>
        </p:spPr>
      </p:pic>
      <p:pic>
        <p:nvPicPr>
          <p:cNvPr id="5" name="Picture 4" descr="gradient1 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5" y="3306515"/>
            <a:ext cx="7569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452438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97225"/>
            <a:ext cx="8229600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A6A6A6"/>
                </a:solidFill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Experiments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843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4-02 12.58.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5656" r="14314" b="23771"/>
          <a:stretch/>
        </p:blipFill>
        <p:spPr>
          <a:xfrm>
            <a:off x="739249" y="1818871"/>
            <a:ext cx="8086682" cy="3104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01" y="796934"/>
            <a:ext cx="552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/>
                <a:cs typeface="Arial"/>
              </a:rPr>
              <a:t>Experiments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6766" y="5111649"/>
            <a:ext cx="830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Comparison of models. Lf, </a:t>
            </a:r>
            <a:r>
              <a:rPr lang="en-US" dirty="0" err="1">
                <a:latin typeface="Arial"/>
                <a:cs typeface="Arial"/>
              </a:rPr>
              <a:t>qm</a:t>
            </a:r>
            <a:r>
              <a:rPr lang="en-US" dirty="0">
                <a:latin typeface="Arial"/>
                <a:cs typeface="Arial"/>
              </a:rPr>
              <a:t>, ex represents logical forms, exact query match, and query execution accuracy, respectively. “+” and “-” mean removing or adding one component from our best approach respectively for ablation.</a:t>
            </a:r>
          </a:p>
        </p:txBody>
      </p:sp>
    </p:spTree>
    <p:extLst>
      <p:ext uri="{BB962C8B-B14F-4D97-AF65-F5344CB8AC3E}">
        <p14:creationId xmlns:p14="http://schemas.microsoft.com/office/powerpoint/2010/main" val="336674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 Zero-shot transfer-ability</a:t>
            </a:r>
          </a:p>
        </p:txBody>
      </p:sp>
      <p:pic>
        <p:nvPicPr>
          <p:cNvPr id="3" name="Picture 2" descr="Screenshot 2020-04-03 17.09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9" y="1751430"/>
            <a:ext cx="8987223" cy="2638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4031" y="4585520"/>
            <a:ext cx="514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Transfer Accuracy</a:t>
            </a:r>
          </a:p>
        </p:txBody>
      </p:sp>
    </p:spTree>
    <p:extLst>
      <p:ext uri="{BB962C8B-B14F-4D97-AF65-F5344CB8AC3E}">
        <p14:creationId xmlns:p14="http://schemas.microsoft.com/office/powerpoint/2010/main" val="272101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452438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97225"/>
            <a:ext cx="8229600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Experiments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69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819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9861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What is NLI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9" y="1833672"/>
            <a:ext cx="1495907" cy="1495907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0987" y="1872131"/>
            <a:ext cx="110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34ABF9"/>
                </a:solidFill>
                <a:latin typeface="Arial"/>
                <a:cs typeface="Arial"/>
              </a:rPr>
              <a:t>Alexa</a:t>
            </a:r>
            <a:r>
              <a:rPr lang="en-US" sz="2000" b="1" dirty="0">
                <a:solidFill>
                  <a:srgbClr val="34ABF9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99" y="1630306"/>
            <a:ext cx="1821530" cy="1821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6729" y="1871014"/>
            <a:ext cx="85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34ABF9"/>
                </a:solidFill>
                <a:latin typeface="Arial"/>
                <a:cs typeface="Arial"/>
              </a:rPr>
              <a:t>Siri</a:t>
            </a:r>
            <a:r>
              <a:rPr lang="en-US" sz="2000" b="1" dirty="0">
                <a:solidFill>
                  <a:srgbClr val="34ABF9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0353" r="22151"/>
          <a:stretch/>
        </p:blipFill>
        <p:spPr>
          <a:xfrm>
            <a:off x="413841" y="4169623"/>
            <a:ext cx="1470437" cy="1493233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969593" y="4029908"/>
            <a:ext cx="138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ABF9"/>
                </a:solidFill>
                <a:latin typeface="Arial"/>
                <a:cs typeface="Arial"/>
              </a:rPr>
              <a:t>Google</a:t>
            </a:r>
          </a:p>
          <a:p>
            <a:r>
              <a:rPr lang="en-US" b="1" dirty="0">
                <a:solidFill>
                  <a:srgbClr val="34ABF9"/>
                </a:solidFill>
                <a:latin typeface="Arial"/>
                <a:cs typeface="Arial"/>
              </a:rPr>
              <a:t>Assistant?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2823" t="10819" r="22852" b="9041"/>
          <a:stretch/>
        </p:blipFill>
        <p:spPr>
          <a:xfrm>
            <a:off x="3315674" y="4162696"/>
            <a:ext cx="1591055" cy="1560842"/>
          </a:xfrm>
          <a:prstGeom prst="ellipse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2902" y="4121361"/>
            <a:ext cx="138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34ABF9"/>
                </a:solidFill>
                <a:latin typeface="Arial"/>
                <a:cs typeface="Arial"/>
              </a:rPr>
              <a:t>Cortana</a:t>
            </a:r>
            <a:r>
              <a:rPr lang="en-US" b="1" dirty="0">
                <a:solidFill>
                  <a:srgbClr val="34ABF9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6101" y="2636228"/>
            <a:ext cx="2676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Check the weather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Play a song for you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Tell you the score of the game yesterday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082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046"/>
            <a:ext cx="8229600" cy="563111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Can do</a:t>
            </a:r>
          </a:p>
          <a:p>
            <a:pPr marL="857250" lvl="1" indent="-457200"/>
            <a:r>
              <a:rPr lang="en-US" dirty="0">
                <a:latin typeface="Arial"/>
                <a:cs typeface="Arial"/>
              </a:rPr>
              <a:t>Check the weather</a:t>
            </a:r>
          </a:p>
          <a:p>
            <a:pPr marL="857250" lvl="1" indent="-457200"/>
            <a:r>
              <a:rPr lang="en-US" dirty="0">
                <a:latin typeface="Arial"/>
                <a:cs typeface="Arial"/>
              </a:rPr>
              <a:t>Play a song for you</a:t>
            </a:r>
          </a:p>
          <a:p>
            <a:pPr marL="857250" lvl="1" indent="-457200"/>
            <a:r>
              <a:rPr lang="en-US" dirty="0">
                <a:latin typeface="Arial"/>
                <a:cs typeface="Arial"/>
              </a:rPr>
              <a:t>Tell you the score of the game yesterday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Can’t do</a:t>
            </a:r>
          </a:p>
          <a:p>
            <a:pPr marL="857250" lvl="1" indent="-457200"/>
            <a:r>
              <a:rPr lang="en-US" dirty="0">
                <a:latin typeface="Arial"/>
                <a:cs typeface="Arial"/>
              </a:rPr>
              <a:t>Retrieve information you are </a:t>
            </a:r>
            <a:r>
              <a:rPr lang="en-US">
                <a:latin typeface="Arial"/>
                <a:cs typeface="Arial"/>
              </a:rPr>
              <a:t>interested in from </a:t>
            </a:r>
            <a:r>
              <a:rPr lang="en-US" dirty="0">
                <a:latin typeface="Arial"/>
                <a:cs typeface="Arial"/>
              </a:rPr>
              <a:t>the database</a:t>
            </a:r>
          </a:p>
          <a:p>
            <a:pPr marL="1257300" lvl="2" indent="-457200"/>
            <a:r>
              <a:rPr lang="en-US" dirty="0">
                <a:latin typeface="Arial"/>
                <a:cs typeface="Arial"/>
              </a:rPr>
              <a:t>Sales manager: sales this month</a:t>
            </a:r>
          </a:p>
          <a:p>
            <a:pPr marL="1257300" lvl="2" indent="-457200"/>
            <a:r>
              <a:rPr lang="en-US" dirty="0">
                <a:latin typeface="Arial"/>
                <a:cs typeface="Arial"/>
              </a:rPr>
              <a:t>Doctor: maintain patients’ heath records</a:t>
            </a:r>
          </a:p>
          <a:p>
            <a:pPr marL="1257300" lvl="2" indent="-457200"/>
            <a:r>
              <a:rPr lang="en-US" dirty="0">
                <a:latin typeface="Arial"/>
                <a:cs typeface="Arial"/>
              </a:rPr>
              <a:t>Business Analyst: analyze the data</a:t>
            </a:r>
          </a:p>
          <a:p>
            <a:pPr marL="857250" lvl="1" indent="-457200"/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46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Natural Language Interface (NLI)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/>
                <a:cs typeface="Arial"/>
              </a:rPr>
              <a:t>Data analysts are overwhelmed with more data they can possibly analyze manually.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It requires certain knowledge to query a database.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latin typeface="Arial"/>
                <a:cs typeface="Arial"/>
              </a:rPr>
              <a:t>Relational DBMS uses SQL.</a:t>
            </a:r>
          </a:p>
          <a:p>
            <a:pPr lvl="1">
              <a:buFont typeface="Wingdings" charset="2"/>
              <a:buChar char="Ø"/>
            </a:pPr>
            <a:r>
              <a:rPr lang="en-US" dirty="0" err="1">
                <a:latin typeface="Arial"/>
                <a:cs typeface="Arial"/>
              </a:rPr>
              <a:t>MongoDB</a:t>
            </a:r>
            <a:r>
              <a:rPr lang="en-US" dirty="0">
                <a:latin typeface="Arial"/>
                <a:cs typeface="Arial"/>
              </a:rPr>
              <a:t> uses JavaScript.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Bridge the gap between human and machine intelligence.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9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/>
                <a:cs typeface="Arial"/>
              </a:rPr>
              <a:t>Objective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447800"/>
            <a:ext cx="8255000" cy="399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 </a:t>
            </a:r>
            <a:r>
              <a:rPr lang="en-US" sz="2400" b="1" dirty="0">
                <a:latin typeface="Arial"/>
                <a:cs typeface="Arial"/>
              </a:rPr>
              <a:t>Natural Language Interface to </a:t>
            </a:r>
            <a:r>
              <a:rPr lang="en-US" sz="2400" b="1" dirty="0" err="1">
                <a:latin typeface="Arial"/>
                <a:cs typeface="Arial"/>
              </a:rPr>
              <a:t>DataBases</a:t>
            </a:r>
            <a:r>
              <a:rPr lang="en-US" sz="2400" b="1" dirty="0">
                <a:latin typeface="Arial"/>
                <a:cs typeface="Arial"/>
              </a:rPr>
              <a:t> (</a:t>
            </a:r>
            <a:r>
              <a:rPr lang="en-US" sz="2400" b="1" dirty="0">
                <a:solidFill>
                  <a:srgbClr val="34ABF9"/>
                </a:solidFill>
                <a:latin typeface="Arial"/>
                <a:cs typeface="Arial"/>
              </a:rPr>
              <a:t>NLIDB</a:t>
            </a:r>
            <a:r>
              <a:rPr lang="en-US" sz="2400" b="1" dirty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Enables data analysts to </a:t>
            </a:r>
            <a:r>
              <a:rPr lang="en-US" sz="2800" dirty="0">
                <a:solidFill>
                  <a:srgbClr val="34ABF9"/>
                </a:solidFill>
                <a:latin typeface="Arial"/>
                <a:cs typeface="Arial"/>
              </a:rPr>
              <a:t>probe</a:t>
            </a:r>
            <a:r>
              <a:rPr lang="en-US" sz="2800" dirty="0">
                <a:latin typeface="Arial"/>
                <a:cs typeface="Arial"/>
              </a:rPr>
              <a:t> the important </a:t>
            </a:r>
            <a:r>
              <a:rPr lang="en-US" sz="2800" dirty="0">
                <a:solidFill>
                  <a:srgbClr val="34ABF9"/>
                </a:solidFill>
                <a:latin typeface="Arial"/>
                <a:cs typeface="Arial"/>
              </a:rPr>
              <a:t>trends</a:t>
            </a:r>
            <a:r>
              <a:rPr lang="en-US" sz="2800" dirty="0">
                <a:latin typeface="Arial"/>
                <a:cs typeface="Arial"/>
              </a:rPr>
              <a:t> in a dataset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Supports data analysis </a:t>
            </a:r>
            <a:r>
              <a:rPr lang="en-US" sz="2800" dirty="0">
                <a:solidFill>
                  <a:srgbClr val="34ABF9"/>
                </a:solidFill>
                <a:latin typeface="Arial"/>
                <a:cs typeface="Arial"/>
              </a:rPr>
              <a:t>across</a:t>
            </a:r>
            <a:r>
              <a:rPr lang="en-US" sz="2800" dirty="0">
                <a:latin typeface="Arial"/>
                <a:cs typeface="Arial"/>
              </a:rPr>
              <a:t> domains/datasets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We focus on </a:t>
            </a:r>
            <a:r>
              <a:rPr lang="en-US" sz="2800" b="1" dirty="0">
                <a:solidFill>
                  <a:srgbClr val="34ABF9"/>
                </a:solidFill>
                <a:latin typeface="Arial"/>
                <a:cs typeface="Arial"/>
              </a:rPr>
              <a:t>transfer learning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instead of </a:t>
            </a:r>
            <a:endParaRPr lang="en-US" sz="2400" dirty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Speech recognition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Standard Question-answering (QA)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Dialogue systems</a:t>
            </a:r>
          </a:p>
        </p:txBody>
      </p:sp>
    </p:spTree>
    <p:extLst>
      <p:ext uri="{BB962C8B-B14F-4D97-AF65-F5344CB8AC3E}">
        <p14:creationId xmlns:p14="http://schemas.microsoft.com/office/powerpoint/2010/main" val="237281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676400"/>
            <a:ext cx="7747000" cy="44497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  <a:t>An NLIDB (in this work)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  <a:t>Understands a natural language question semantically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  <a:t>Translates the question to query language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Arial"/>
                <a:cs typeface="Arial"/>
              </a:rPr>
              <a:t>Retrieves correct information from databases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88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07743" y="840139"/>
            <a:ext cx="65531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667" y="1574339"/>
            <a:ext cx="738822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BFBFBF"/>
                </a:solidFill>
                <a:latin typeface="Arial"/>
                <a:cs typeface="Arial"/>
              </a:rPr>
              <a:t> Motivation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Adversarial Mechanism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BFBFBF"/>
                </a:solidFill>
                <a:latin typeface="Arial"/>
                <a:cs typeface="Arial"/>
              </a:rPr>
              <a:t>Challenge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BFBFBF"/>
                </a:solidFill>
                <a:latin typeface="Arial"/>
                <a:cs typeface="Arial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dirty="0">
                <a:solidFill>
                  <a:srgbClr val="BFBFBF"/>
                </a:solidFill>
                <a:latin typeface="Arial"/>
                <a:cs typeface="Arial"/>
              </a:rPr>
              <a:t> Experiments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7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19519</TotalTime>
  <Words>1842</Words>
  <Application>Microsoft Macintosh PowerPoint</Application>
  <PresentationFormat>On-screen Show (4:3)</PresentationFormat>
  <Paragraphs>289</Paragraphs>
  <Slides>30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Wingdings</vt:lpstr>
      <vt:lpstr>Office Theme</vt:lpstr>
      <vt:lpstr>Equation</vt:lpstr>
      <vt:lpstr>A Natural Language Interface for Database: Achieving Transfer-learnability Using  Adversarial Method for Question Understanding </vt:lpstr>
      <vt:lpstr>Outline</vt:lpstr>
      <vt:lpstr>Outline</vt:lpstr>
      <vt:lpstr>What is NLI ?</vt:lpstr>
      <vt:lpstr>PowerPoint Presentation</vt:lpstr>
      <vt:lpstr>Natural Language Interface (NLI)</vt:lpstr>
      <vt:lpstr>Objective</vt:lpstr>
      <vt:lpstr>Definition</vt:lpstr>
      <vt:lpstr>PowerPoint Presentation</vt:lpstr>
      <vt:lpstr>Adversarial Attack</vt:lpstr>
      <vt:lpstr>Adversarial at Test Time</vt:lpstr>
      <vt:lpstr>Watermark Adversarial Mechanism</vt:lpstr>
      <vt:lpstr>Outline</vt:lpstr>
      <vt:lpstr>Challenge</vt:lpstr>
      <vt:lpstr>New Strategy</vt:lpstr>
      <vt:lpstr>Main Idea</vt:lpstr>
      <vt:lpstr>Observation</vt:lpstr>
      <vt:lpstr>Outline</vt:lpstr>
      <vt:lpstr>Design</vt:lpstr>
      <vt:lpstr>Sequential Tagging</vt:lpstr>
      <vt:lpstr>Contextual  Understanding</vt:lpstr>
      <vt:lpstr>PowerPoint Presentation</vt:lpstr>
      <vt:lpstr>PowerPoint Presentation</vt:lpstr>
      <vt:lpstr>Adversarial Mechanism</vt:lpstr>
      <vt:lpstr>Influential Level</vt:lpstr>
      <vt:lpstr>Real Case Studies</vt:lpstr>
      <vt:lpstr>Outline</vt:lpstr>
      <vt:lpstr>PowerPoint Presentation</vt:lpstr>
      <vt:lpstr> Zero-shot transfer-ability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Data Science</dc:title>
  <dc:creator>Wenlu Wang</dc:creator>
  <cp:lastModifiedBy>Wang, Wenlu</cp:lastModifiedBy>
  <cp:revision>1053</cp:revision>
  <dcterms:created xsi:type="dcterms:W3CDTF">2019-05-15T16:12:39Z</dcterms:created>
  <dcterms:modified xsi:type="dcterms:W3CDTF">2022-02-07T18:13:16Z</dcterms:modified>
</cp:coreProperties>
</file>